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Source Sans Pr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SourceSansPro-bold.fntdata"/><Relationship Id="rId12" Type="http://schemas.openxmlformats.org/officeDocument/2006/relationships/font" Target="fonts/SourceSansPr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SourceSansPro-boldItalic.fntdata"/><Relationship Id="rId14" Type="http://schemas.openxmlformats.org/officeDocument/2006/relationships/font" Target="fonts/SourceSansPr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gif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Accéder plus rapidement aux services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Accéder plus rapidement aux services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Accéder plus rapidement aux services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7" name="Google Shape;77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Accéder plus rapidement aux services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8" name="Google Shape;88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Accéder plus rapidement aux services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9" name="Google Shape;99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Accéder plus rapidement aux services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0" name="Google Shape;110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/>
              <a:t>Accéder plus rapidement aux services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_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ONLY" type="titleOnly">
  <p:cSld name="TITLE_ONL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_COLUMN_TEXT">
  <p:cSld name="ONE_COLUMN_TEX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_POINT">
  <p:cSld name="MAIN_POIN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2" type="sldNum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_TITLE_AND_DESCRIPTION">
  <p:cSld name="SECTION_TITLE_AND_DESCRIPTION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0" name="Google Shape;30;p7"/>
          <p:cNvSpPr txBox="1"/>
          <p:nvPr>
            <p:ph idx="2" type="body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_ONLY">
  <p:cSld name="CAPTION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idx="1" type="body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_NUMBER">
  <p:cSld name="BIG_NUMB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" type="body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idx="12" type="sldNum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 rot="7272869">
            <a:off x="-3084726" y="-647492"/>
            <a:ext cx="9144001" cy="5143501"/>
          </a:xfrm>
          <a:prstGeom prst="rect">
            <a:avLst/>
          </a:prstGeom>
          <a:gradFill>
            <a:gsLst>
              <a:gs pos="0">
                <a:srgbClr val="57D2AC"/>
              </a:gs>
              <a:gs pos="100000">
                <a:srgbClr val="003F7E"/>
              </a:gs>
            </a:gsLst>
            <a:lin ang="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1"/>
          <p:cNvSpPr/>
          <p:nvPr/>
        </p:nvSpPr>
        <p:spPr>
          <a:xfrm>
            <a:off x="658950" y="458352"/>
            <a:ext cx="7826100" cy="441150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1"/>
          <p:cNvSpPr txBox="1"/>
          <p:nvPr>
            <p:ph type="title"/>
          </p:nvPr>
        </p:nvSpPr>
        <p:spPr>
          <a:xfrm>
            <a:off x="804274" y="597425"/>
            <a:ext cx="69540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18"/>
              <a:buFont typeface="Arial"/>
              <a:buNone/>
            </a:pPr>
            <a:r>
              <a:rPr b="0" i="0" lang="fr-FR" sz="23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L’indicateur de performance des déplacements (IPED)</a:t>
            </a:r>
            <a:endParaRPr b="0" i="0" sz="2318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804274" y="1918630"/>
            <a:ext cx="3313049" cy="19033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fr-FR" sz="770"/>
              <a:t>Raphaël, narrateur, et enseignant burn-outé</a:t>
            </a:r>
            <a:endParaRPr/>
          </a:p>
          <a:p>
            <a:pPr indent="0" lvl="0" marL="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260"/>
              <a:buNone/>
            </a:pPr>
            <a:r>
              <a:t/>
            </a:r>
            <a:endParaRPr sz="1260"/>
          </a:p>
          <a:p>
            <a:pPr indent="-171450" lvl="0" marL="17145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770"/>
              <a:buChar char="●"/>
            </a:pPr>
            <a:r>
              <a:rPr lang="fr-FR" sz="770"/>
              <a:t>J’habite à Saint-Estèphe</a:t>
            </a:r>
            <a:endParaRPr/>
          </a:p>
          <a:p>
            <a:pPr indent="-171450" lvl="0" marL="17145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770"/>
              <a:buChar char="●"/>
            </a:pPr>
            <a:r>
              <a:rPr lang="fr-FR" sz="770"/>
              <a:t>Je travaille au lycée de Lesparre-Médoc (17km)</a:t>
            </a:r>
            <a:endParaRPr/>
          </a:p>
          <a:p>
            <a:pPr indent="-171450" lvl="0" marL="17145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770"/>
              <a:buChar char="●"/>
            </a:pPr>
            <a:r>
              <a:rPr lang="fr-FR" sz="770"/>
              <a:t>Je travaille au lycée d’Hourtin (29 km)</a:t>
            </a:r>
            <a:endParaRPr/>
          </a:p>
          <a:p>
            <a:pPr indent="-171450" lvl="0" marL="17145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770"/>
              <a:buChar char="●"/>
            </a:pPr>
            <a:r>
              <a:rPr lang="fr-FR" sz="770"/>
              <a:t>Je travaille au lycée de Lacanau (48 km)</a:t>
            </a:r>
            <a:endParaRPr/>
          </a:p>
        </p:txBody>
      </p:sp>
      <p:sp>
        <p:nvSpPr>
          <p:cNvPr id="49" name="Google Shape;49;p11"/>
          <p:cNvSpPr txBox="1"/>
          <p:nvPr/>
        </p:nvSpPr>
        <p:spPr>
          <a:xfrm>
            <a:off x="955651" y="1051329"/>
            <a:ext cx="5953913" cy="4171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400"/>
              <a:buFont typeface="Source Sans Pro"/>
              <a:buNone/>
            </a:pPr>
            <a:r>
              <a:rPr b="0" i="0" lang="fr-FR" sz="1400" u="none" cap="none" strike="noStrike">
                <a:solidFill>
                  <a:srgbClr val="00B0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Accompagner les enseignants en compléments de service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1"/>
          <p:cNvSpPr txBox="1"/>
          <p:nvPr/>
        </p:nvSpPr>
        <p:spPr>
          <a:xfrm>
            <a:off x="6363849" y="4869854"/>
            <a:ext cx="168892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8698"/>
              </a:buClr>
              <a:buSzPts val="1000"/>
              <a:buFont typeface="Source Sans Pro"/>
              <a:buNone/>
            </a:pPr>
            <a:r>
              <a:rPr b="0" i="0" lang="fr-FR" sz="1000" u="none" cap="none" strike="noStrike">
                <a:solidFill>
                  <a:srgbClr val="38869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DataViz Challenge - #DataTerr</a:t>
            </a:r>
            <a:endParaRPr b="0" i="0" sz="1000" u="none" cap="none" strike="noStrike">
              <a:solidFill>
                <a:srgbClr val="38869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" name="Google Shape;51;p11"/>
          <p:cNvSpPr txBox="1"/>
          <p:nvPr/>
        </p:nvSpPr>
        <p:spPr>
          <a:xfrm>
            <a:off x="804274" y="4267950"/>
            <a:ext cx="3313049" cy="4171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58585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5858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58585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" name="Google Shape;52;p11"/>
          <p:cNvPicPr preferRelativeResize="0"/>
          <p:nvPr/>
        </p:nvPicPr>
        <p:blipFill/>
        <p:spPr>
          <a:xfrm>
            <a:off x="3998730" y="1734115"/>
            <a:ext cx="4114800" cy="257175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/>
          <p:nvPr/>
        </p:nvSpPr>
        <p:spPr>
          <a:xfrm rot="7272869">
            <a:off x="-3084726" y="-647492"/>
            <a:ext cx="9144001" cy="5143501"/>
          </a:xfrm>
          <a:prstGeom prst="rect">
            <a:avLst/>
          </a:prstGeom>
          <a:gradFill>
            <a:gsLst>
              <a:gs pos="0">
                <a:srgbClr val="57D2AC"/>
              </a:gs>
              <a:gs pos="100000">
                <a:srgbClr val="003F7E"/>
              </a:gs>
            </a:gsLst>
            <a:lin ang="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2"/>
          <p:cNvSpPr/>
          <p:nvPr/>
        </p:nvSpPr>
        <p:spPr>
          <a:xfrm>
            <a:off x="658950" y="458352"/>
            <a:ext cx="7826100" cy="441150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2"/>
          <p:cNvSpPr txBox="1"/>
          <p:nvPr>
            <p:ph type="title"/>
          </p:nvPr>
        </p:nvSpPr>
        <p:spPr>
          <a:xfrm>
            <a:off x="804274" y="597425"/>
            <a:ext cx="69540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18"/>
              <a:buFont typeface="Arial"/>
              <a:buNone/>
            </a:pPr>
            <a:r>
              <a:rPr b="0" i="0" lang="fr-FR" sz="23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L’indicateur de performance des déplacements (L’IPED)</a:t>
            </a:r>
            <a:endParaRPr b="0" i="0" sz="2318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804274" y="1918630"/>
            <a:ext cx="3313049" cy="19033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-FR"/>
              <a:t>Les conséquences et limites des déplacements pour les enseignants. 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171450" lvl="0" marL="17145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Complexité organisationnelle</a:t>
            </a:r>
            <a:endParaRPr/>
          </a:p>
          <a:p>
            <a:pPr indent="-171450" lvl="0" marL="17145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Complexité pédagogique</a:t>
            </a:r>
            <a:endParaRPr/>
          </a:p>
          <a:p>
            <a:pPr indent="-171450" lvl="0" marL="17145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Complexité personnelle</a:t>
            </a:r>
            <a:endParaRPr/>
          </a:p>
          <a:p>
            <a:pPr indent="-171450" lvl="0" marL="17145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Impact environnemental</a:t>
            </a:r>
            <a:endParaRPr/>
          </a:p>
        </p:txBody>
      </p:sp>
      <p:sp>
        <p:nvSpPr>
          <p:cNvPr id="61" name="Google Shape;61;p12"/>
          <p:cNvSpPr txBox="1"/>
          <p:nvPr/>
        </p:nvSpPr>
        <p:spPr>
          <a:xfrm>
            <a:off x="955651" y="1051329"/>
            <a:ext cx="5953913" cy="4171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400"/>
              <a:buFont typeface="Source Sans Pro"/>
              <a:buNone/>
            </a:pPr>
            <a:r>
              <a:rPr b="0" i="0" lang="fr-FR" sz="1400" u="none" cap="none" strike="noStrike">
                <a:solidFill>
                  <a:srgbClr val="00B0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Accompagner les enseignants en compléments de service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2"/>
          <p:cNvSpPr txBox="1"/>
          <p:nvPr/>
        </p:nvSpPr>
        <p:spPr>
          <a:xfrm>
            <a:off x="6363849" y="4869854"/>
            <a:ext cx="168892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8698"/>
              </a:buClr>
              <a:buSzPts val="1000"/>
              <a:buFont typeface="Source Sans Pro"/>
              <a:buNone/>
            </a:pPr>
            <a:r>
              <a:rPr b="0" i="0" lang="fr-FR" sz="1000" u="none" cap="none" strike="noStrike">
                <a:solidFill>
                  <a:srgbClr val="38869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DataViz Challenge - #DataTerr</a:t>
            </a:r>
            <a:endParaRPr b="0" i="0" sz="1000" u="none" cap="none" strike="noStrike">
              <a:solidFill>
                <a:srgbClr val="38869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63" name="Google Shape;6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5274" y="2052694"/>
            <a:ext cx="3760366" cy="2113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/>
          <p:nvPr/>
        </p:nvSpPr>
        <p:spPr>
          <a:xfrm rot="7272869">
            <a:off x="-3084726" y="-647492"/>
            <a:ext cx="9144001" cy="5143501"/>
          </a:xfrm>
          <a:prstGeom prst="rect">
            <a:avLst/>
          </a:prstGeom>
          <a:gradFill>
            <a:gsLst>
              <a:gs pos="0">
                <a:srgbClr val="57D2AC"/>
              </a:gs>
              <a:gs pos="100000">
                <a:srgbClr val="003F7E"/>
              </a:gs>
            </a:gsLst>
            <a:lin ang="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3"/>
          <p:cNvSpPr/>
          <p:nvPr/>
        </p:nvSpPr>
        <p:spPr>
          <a:xfrm>
            <a:off x="658950" y="446036"/>
            <a:ext cx="7826100" cy="441150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3"/>
          <p:cNvSpPr txBox="1"/>
          <p:nvPr>
            <p:ph type="title"/>
          </p:nvPr>
        </p:nvSpPr>
        <p:spPr>
          <a:xfrm>
            <a:off x="804274" y="597425"/>
            <a:ext cx="69540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18"/>
              <a:buFont typeface="Arial"/>
              <a:buNone/>
            </a:pPr>
            <a:r>
              <a:rPr b="0" i="0" lang="fr-FR" sz="23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L’indicateur de performance des déplacements (IPED)</a:t>
            </a:r>
            <a:endParaRPr b="0" i="0" sz="2318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3"/>
          <p:cNvSpPr txBox="1"/>
          <p:nvPr>
            <p:ph idx="1" type="body"/>
          </p:nvPr>
        </p:nvSpPr>
        <p:spPr>
          <a:xfrm>
            <a:off x="804274" y="1918630"/>
            <a:ext cx="3382715" cy="19033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-FR"/>
              <a:t>Solution : </a:t>
            </a:r>
            <a:r>
              <a:rPr b="1" lang="fr-FR"/>
              <a:t>réduire  l’impact mobilité des enseignants</a:t>
            </a:r>
            <a:endParaRPr/>
          </a:p>
          <a:p>
            <a:pPr indent="0" lvl="0" marL="0" rtl="0" algn="just">
              <a:lnSpc>
                <a:spcPct val="10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-171450" lvl="0" marL="171450" rtl="0" algn="just">
              <a:lnSpc>
                <a:spcPct val="10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Pour les établissements</a:t>
            </a:r>
            <a:endParaRPr/>
          </a:p>
          <a:p>
            <a:pPr indent="-171450" lvl="0" marL="171450" rtl="0" algn="just">
              <a:lnSpc>
                <a:spcPct val="10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Pour les académies</a:t>
            </a:r>
            <a:endParaRPr/>
          </a:p>
          <a:p>
            <a:pPr indent="-171450" lvl="0" marL="171450" rtl="0" algn="just">
              <a:lnSpc>
                <a:spcPct val="10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Pour le ministère</a:t>
            </a:r>
            <a:endParaRPr/>
          </a:p>
        </p:txBody>
      </p:sp>
      <p:sp>
        <p:nvSpPr>
          <p:cNvPr id="72" name="Google Shape;72;p13"/>
          <p:cNvSpPr txBox="1"/>
          <p:nvPr/>
        </p:nvSpPr>
        <p:spPr>
          <a:xfrm>
            <a:off x="955651" y="1051329"/>
            <a:ext cx="5953913" cy="4171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400"/>
              <a:buFont typeface="Source Sans Pro"/>
              <a:buNone/>
            </a:pPr>
            <a:r>
              <a:rPr b="0" i="0" lang="fr-FR" sz="1400" u="none" cap="none" strike="noStrike">
                <a:solidFill>
                  <a:srgbClr val="00B0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Accompagner les enseignants en compléments de service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3"/>
          <p:cNvSpPr txBox="1"/>
          <p:nvPr/>
        </p:nvSpPr>
        <p:spPr>
          <a:xfrm>
            <a:off x="6363849" y="4869854"/>
            <a:ext cx="168892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8698"/>
              </a:buClr>
              <a:buSzPts val="1000"/>
              <a:buFont typeface="Source Sans Pro"/>
              <a:buNone/>
            </a:pPr>
            <a:r>
              <a:rPr b="0" i="0" lang="fr-FR" sz="1000" u="none" cap="none" strike="noStrike">
                <a:solidFill>
                  <a:srgbClr val="38869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DataViz Challenge - #DataTerr</a:t>
            </a:r>
            <a:endParaRPr b="0" i="0" sz="1000" u="none" cap="none" strike="noStrike">
              <a:solidFill>
                <a:srgbClr val="38869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74" name="Google Shape;7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04129" y="1937412"/>
            <a:ext cx="3519440" cy="2154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/>
          <p:nvPr/>
        </p:nvSpPr>
        <p:spPr>
          <a:xfrm rot="7272869">
            <a:off x="-3084726" y="-647492"/>
            <a:ext cx="9144001" cy="5143501"/>
          </a:xfrm>
          <a:prstGeom prst="rect">
            <a:avLst/>
          </a:prstGeom>
          <a:gradFill>
            <a:gsLst>
              <a:gs pos="0">
                <a:srgbClr val="57D2AC"/>
              </a:gs>
              <a:gs pos="100000">
                <a:srgbClr val="003F7E"/>
              </a:gs>
            </a:gsLst>
            <a:lin ang="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658950" y="458352"/>
            <a:ext cx="7826100" cy="441150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4"/>
          <p:cNvSpPr txBox="1"/>
          <p:nvPr>
            <p:ph type="title"/>
          </p:nvPr>
        </p:nvSpPr>
        <p:spPr>
          <a:xfrm>
            <a:off x="804274" y="597425"/>
            <a:ext cx="69540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18"/>
              <a:buFont typeface="Arial"/>
              <a:buNone/>
            </a:pPr>
            <a:r>
              <a:rPr b="0" i="0" lang="fr-FR" sz="23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L’indicateur de performance des déplacements (L’IPED)</a:t>
            </a:r>
            <a:endParaRPr b="0" i="0" sz="2318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804274" y="1918630"/>
            <a:ext cx="3850228" cy="276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7"/>
              <a:buNone/>
            </a:pPr>
            <a:r>
              <a:rPr b="1" lang="fr-FR" sz="1017"/>
              <a:t>Étape 1 : création d’un indicateur IPED</a:t>
            </a:r>
            <a:endParaRPr/>
          </a:p>
          <a:p>
            <a:pPr indent="0" lvl="0" marL="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7"/>
              <a:buNone/>
            </a:pPr>
            <a:r>
              <a:rPr lang="fr-FR" sz="1017"/>
              <a:t>L’IPED est un Indice annuel, de base 100, d’évaluation de l’impact mobilité des enseignants</a:t>
            </a:r>
            <a:endParaRPr/>
          </a:p>
          <a:p>
            <a:pPr indent="0" lvl="0" marL="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7"/>
              <a:buNone/>
            </a:pPr>
            <a:r>
              <a:rPr lang="fr-FR" sz="1017"/>
              <a:t>Il se compose de l’addition globale des trajets à vol d’oiseau de chacun.e des enseignant.e.s </a:t>
            </a:r>
            <a:endParaRPr/>
          </a:p>
          <a:p>
            <a:pPr indent="0" lvl="0" marL="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7"/>
              <a:buNone/>
            </a:pPr>
            <a:r>
              <a:rPr lang="fr-FR" sz="1017"/>
              <a:t>L’indice, qui évolue donc d’année en année, permet à la fois de :</a:t>
            </a:r>
            <a:endParaRPr/>
          </a:p>
          <a:p>
            <a:pPr indent="-171450" lvl="0" marL="17145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7"/>
              <a:buChar char="●"/>
            </a:pPr>
            <a:r>
              <a:rPr lang="fr-FR" sz="1017"/>
              <a:t>Visualiser l’évolution des mobilités des enseignants en complément de service et</a:t>
            </a:r>
            <a:endParaRPr/>
          </a:p>
          <a:p>
            <a:pPr indent="-171450" lvl="0" marL="17145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7"/>
              <a:buChar char="●"/>
            </a:pPr>
            <a:r>
              <a:rPr lang="fr-FR" sz="1017"/>
              <a:t>Etablir des choix stratégiques pour faire diminuer la valeur de l’indice </a:t>
            </a:r>
            <a:endParaRPr/>
          </a:p>
          <a:p>
            <a:pPr indent="-65722" lvl="0" marL="17145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 sz="1665"/>
          </a:p>
        </p:txBody>
      </p:sp>
      <p:sp>
        <p:nvSpPr>
          <p:cNvPr id="83" name="Google Shape;83;p14"/>
          <p:cNvSpPr txBox="1"/>
          <p:nvPr/>
        </p:nvSpPr>
        <p:spPr>
          <a:xfrm>
            <a:off x="955651" y="1051329"/>
            <a:ext cx="5163266" cy="4171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400"/>
              <a:buFont typeface="Source Sans Pro"/>
              <a:buNone/>
            </a:pPr>
            <a:r>
              <a:rPr b="0" i="0" lang="fr-FR" sz="1400" u="none" cap="none" strike="noStrike">
                <a:solidFill>
                  <a:srgbClr val="00B0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solution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4"/>
          <p:cNvSpPr txBox="1"/>
          <p:nvPr/>
        </p:nvSpPr>
        <p:spPr>
          <a:xfrm>
            <a:off x="6363849" y="4869854"/>
            <a:ext cx="168892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8698"/>
              </a:buClr>
              <a:buSzPts val="1000"/>
              <a:buFont typeface="Source Sans Pro"/>
              <a:buNone/>
            </a:pPr>
            <a:r>
              <a:rPr b="0" i="0" lang="fr-FR" sz="1000" u="none" cap="none" strike="noStrike">
                <a:solidFill>
                  <a:srgbClr val="38869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DataViz Challenge - #DataTerr</a:t>
            </a:r>
            <a:endParaRPr b="0" i="0" sz="1000" u="none" cap="none" strike="noStrike">
              <a:solidFill>
                <a:srgbClr val="38869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85" name="Google Shape;85;p14"/>
          <p:cNvPicPr preferRelativeResize="0"/>
          <p:nvPr/>
        </p:nvPicPr>
        <p:blipFill/>
        <p:spPr>
          <a:xfrm>
            <a:off x="4731627" y="1656920"/>
            <a:ext cx="3608099" cy="2255062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/>
          <p:nvPr/>
        </p:nvSpPr>
        <p:spPr>
          <a:xfrm rot="7272869">
            <a:off x="-3084726" y="-647492"/>
            <a:ext cx="9144001" cy="5143501"/>
          </a:xfrm>
          <a:prstGeom prst="rect">
            <a:avLst/>
          </a:prstGeom>
          <a:gradFill>
            <a:gsLst>
              <a:gs pos="0">
                <a:srgbClr val="57D2AC"/>
              </a:gs>
              <a:gs pos="100000">
                <a:srgbClr val="003F7E"/>
              </a:gs>
            </a:gsLst>
            <a:lin ang="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658950" y="455100"/>
            <a:ext cx="7826100" cy="441150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5"/>
          <p:cNvSpPr txBox="1"/>
          <p:nvPr>
            <p:ph type="title"/>
          </p:nvPr>
        </p:nvSpPr>
        <p:spPr>
          <a:xfrm>
            <a:off x="804274" y="597425"/>
            <a:ext cx="69540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18"/>
              <a:buFont typeface="Arial"/>
              <a:buNone/>
            </a:pPr>
            <a:r>
              <a:rPr b="0" i="0" lang="fr-FR" sz="23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L’indicateur de performance des déplacements (L’IPED)</a:t>
            </a:r>
            <a:endParaRPr b="0" i="0" sz="2318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921151" y="1635105"/>
            <a:ext cx="3650849" cy="27665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fr-FR"/>
              <a:t>Étape 2 : création d’un script d’amélioration de l’indice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</a:pPr>
            <a:r>
              <a:rPr lang="fr-FR"/>
              <a:t>Grâce à un script proposé par notre équipe de DS, on peut analyser des paramètres tels que :</a:t>
            </a:r>
            <a:endParaRPr/>
          </a:p>
          <a:p>
            <a:pPr indent="-171450" lvl="0" marL="1714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Lieu de résidence de l’enseignant</a:t>
            </a:r>
            <a:endParaRPr/>
          </a:p>
          <a:p>
            <a:pPr indent="-171450" lvl="0" marL="1714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Matières et options enseignées</a:t>
            </a:r>
            <a:endParaRPr/>
          </a:p>
          <a:p>
            <a:pPr indent="-171450" lvl="0" marL="1714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Typologie de l’établissement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</a:pPr>
            <a:r>
              <a:rPr lang="fr-FR"/>
              <a:t>Et recommander un scénario d’optimisation des trajets :</a:t>
            </a:r>
            <a:endParaRPr/>
          </a:p>
          <a:p>
            <a:pPr indent="-171450" lvl="0" marL="1714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Moins d’établissements</a:t>
            </a:r>
            <a:endParaRPr/>
          </a:p>
          <a:p>
            <a:pPr indent="-171450" lvl="0" marL="1714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Moins de trajets</a:t>
            </a:r>
            <a:endParaRPr/>
          </a:p>
          <a:p>
            <a:pPr indent="-171450" lvl="0" marL="17145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fr-FR"/>
              <a:t>Des classes et propositions d’options plus homogènes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57150" lvl="0" marL="17145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 txBox="1"/>
          <p:nvPr/>
        </p:nvSpPr>
        <p:spPr>
          <a:xfrm>
            <a:off x="955651" y="1051329"/>
            <a:ext cx="5163266" cy="4171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400"/>
              <a:buFont typeface="Source Sans Pro"/>
              <a:buNone/>
            </a:pPr>
            <a:r>
              <a:rPr b="0" i="0" lang="fr-FR" sz="1400" u="none" cap="none" strike="noStrike">
                <a:solidFill>
                  <a:srgbClr val="00B0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solution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6363849" y="4869854"/>
            <a:ext cx="168892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8698"/>
              </a:buClr>
              <a:buSzPts val="1000"/>
              <a:buFont typeface="Source Sans Pro"/>
              <a:buNone/>
            </a:pPr>
            <a:r>
              <a:rPr b="0" i="0" lang="fr-FR" sz="1000" u="none" cap="none" strike="noStrike">
                <a:solidFill>
                  <a:srgbClr val="38869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DataViz Challenge - #DataTerr</a:t>
            </a:r>
            <a:endParaRPr b="0" i="0" sz="1000" u="none" cap="none" strike="noStrike">
              <a:solidFill>
                <a:srgbClr val="38869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96" name="Google Shape;96;p15"/>
          <p:cNvPicPr preferRelativeResize="0"/>
          <p:nvPr/>
        </p:nvPicPr>
        <p:blipFill/>
        <p:spPr>
          <a:xfrm>
            <a:off x="4786424" y="1972117"/>
            <a:ext cx="3436425" cy="1932989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/>
          <p:nvPr/>
        </p:nvSpPr>
        <p:spPr>
          <a:xfrm rot="7272869">
            <a:off x="-3084726" y="-647492"/>
            <a:ext cx="9144001" cy="5143501"/>
          </a:xfrm>
          <a:prstGeom prst="rect">
            <a:avLst/>
          </a:prstGeom>
          <a:gradFill>
            <a:gsLst>
              <a:gs pos="0">
                <a:srgbClr val="57D2AC"/>
              </a:gs>
              <a:gs pos="100000">
                <a:srgbClr val="003F7E"/>
              </a:gs>
            </a:gsLst>
            <a:lin ang="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658950" y="455100"/>
            <a:ext cx="7826100" cy="441150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6"/>
          <p:cNvSpPr txBox="1"/>
          <p:nvPr>
            <p:ph type="title"/>
          </p:nvPr>
        </p:nvSpPr>
        <p:spPr>
          <a:xfrm>
            <a:off x="804274" y="597425"/>
            <a:ext cx="69540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18"/>
              <a:buFont typeface="Arial"/>
              <a:buNone/>
            </a:pPr>
            <a:r>
              <a:rPr b="0" i="0" lang="fr-FR" sz="23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L’indicateur de performance des déplacements (L’IPED)</a:t>
            </a:r>
            <a:endParaRPr b="0" i="0" sz="2318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921151" y="1635105"/>
            <a:ext cx="4991511" cy="10698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fr-FR" sz="770"/>
              <a:t>Étape 3 : contrôle de l’impact des recommandations</a:t>
            </a:r>
            <a:endParaRPr/>
          </a:p>
          <a:p>
            <a:pPr indent="0" lvl="0" marL="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770"/>
              <a:buNone/>
            </a:pPr>
            <a:r>
              <a:rPr lang="fr-FR" sz="770"/>
              <a:t>L’indice est mis à jour annuellement (en septembre)</a:t>
            </a:r>
            <a:endParaRPr/>
          </a:p>
          <a:p>
            <a:pPr indent="0" lvl="0" marL="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770"/>
              <a:buNone/>
            </a:pPr>
            <a:r>
              <a:rPr lang="fr-FR" sz="770"/>
              <a:t>Un questionnaire d’investigation des conditions de travail et de la santé permet d’évaluer la corrélation entre l’évolution de l’indicateur et le bien-être des enseignants</a:t>
            </a:r>
            <a:endParaRPr/>
          </a:p>
          <a:p>
            <a:pPr indent="0" lvl="0" marL="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260"/>
              <a:buNone/>
            </a:pPr>
            <a:r>
              <a:t/>
            </a:r>
            <a:endParaRPr sz="1260"/>
          </a:p>
          <a:p>
            <a:pPr indent="-91440" lvl="0" marL="17145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260"/>
              <a:buNone/>
            </a:pPr>
            <a:r>
              <a:t/>
            </a:r>
            <a:endParaRPr sz="1260"/>
          </a:p>
        </p:txBody>
      </p:sp>
      <p:sp>
        <p:nvSpPr>
          <p:cNvPr id="105" name="Google Shape;105;p16"/>
          <p:cNvSpPr txBox="1"/>
          <p:nvPr/>
        </p:nvSpPr>
        <p:spPr>
          <a:xfrm>
            <a:off x="955651" y="1051329"/>
            <a:ext cx="5163266" cy="4171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400"/>
              <a:buFont typeface="Source Sans Pro"/>
              <a:buNone/>
            </a:pPr>
            <a:r>
              <a:rPr b="0" i="0" lang="fr-FR" sz="1400" u="none" cap="none" strike="noStrike">
                <a:solidFill>
                  <a:srgbClr val="00B0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solution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6363849" y="4869854"/>
            <a:ext cx="168892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8698"/>
              </a:buClr>
              <a:buSzPts val="1000"/>
              <a:buFont typeface="Source Sans Pro"/>
              <a:buNone/>
            </a:pPr>
            <a:r>
              <a:rPr b="0" i="0" lang="fr-FR" sz="1000" u="none" cap="none" strike="noStrike">
                <a:solidFill>
                  <a:srgbClr val="38869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DataViz Challenge - #DataTerr</a:t>
            </a:r>
            <a:endParaRPr b="0" i="0" sz="1000" u="none" cap="none" strike="noStrike">
              <a:solidFill>
                <a:srgbClr val="38869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33463" y="2708229"/>
            <a:ext cx="4079068" cy="2158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/>
          <p:nvPr/>
        </p:nvSpPr>
        <p:spPr>
          <a:xfrm rot="7272869">
            <a:off x="-3084726" y="-647492"/>
            <a:ext cx="9144001" cy="5143501"/>
          </a:xfrm>
          <a:prstGeom prst="rect">
            <a:avLst/>
          </a:prstGeom>
          <a:gradFill>
            <a:gsLst>
              <a:gs pos="0">
                <a:srgbClr val="57D2AC"/>
              </a:gs>
              <a:gs pos="100000">
                <a:srgbClr val="003F7E"/>
              </a:gs>
            </a:gsLst>
            <a:lin ang="0" scaled="0"/>
          </a:gra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7"/>
          <p:cNvSpPr/>
          <p:nvPr/>
        </p:nvSpPr>
        <p:spPr>
          <a:xfrm>
            <a:off x="658950" y="458352"/>
            <a:ext cx="7826100" cy="4411502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7"/>
          <p:cNvSpPr txBox="1"/>
          <p:nvPr>
            <p:ph type="title"/>
          </p:nvPr>
        </p:nvSpPr>
        <p:spPr>
          <a:xfrm>
            <a:off x="804274" y="597425"/>
            <a:ext cx="6954002" cy="5727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18"/>
              <a:buFont typeface="Arial"/>
              <a:buNone/>
            </a:pPr>
            <a:r>
              <a:rPr b="0" i="0" lang="fr-FR" sz="231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L’indicateur de performance des déplacements (L’IPED)</a:t>
            </a:r>
            <a:endParaRPr b="0" i="0" sz="2318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804274" y="1918630"/>
            <a:ext cx="3428999" cy="23852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7"/>
              <a:buNone/>
            </a:pPr>
            <a:r>
              <a:rPr b="1" lang="fr-FR" sz="687"/>
              <a:t>L’indicateur IPED aide :</a:t>
            </a:r>
            <a:endParaRPr/>
          </a:p>
          <a:p>
            <a:pPr indent="-171450" lvl="0" marL="17145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687"/>
              <a:buChar char="●"/>
            </a:pPr>
            <a:r>
              <a:rPr b="1" lang="fr-FR" sz="687"/>
              <a:t>Les lycées avec un indicateur propre</a:t>
            </a:r>
            <a:endParaRPr/>
          </a:p>
          <a:p>
            <a:pPr indent="-171450" lvl="0" marL="17145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687"/>
              <a:buChar char="●"/>
            </a:pPr>
            <a:r>
              <a:rPr b="1" lang="fr-FR" sz="687"/>
              <a:t>Les académies et le Ministère, pour une évaluation dynamiques et des outils prospectifs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687"/>
              <a:buNone/>
            </a:pPr>
            <a:r>
              <a:rPr b="1" lang="fr-FR" sz="687"/>
              <a:t>Un indicateur qui permet d’avoir un impact sur :</a:t>
            </a:r>
            <a:endParaRPr/>
          </a:p>
          <a:p>
            <a:pPr indent="-171450" lvl="0" marL="1714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7"/>
              <a:buChar char="●"/>
            </a:pPr>
            <a:r>
              <a:rPr b="1" lang="fr-FR" sz="687"/>
              <a:t>Le transport</a:t>
            </a:r>
            <a:endParaRPr/>
          </a:p>
          <a:p>
            <a:pPr indent="-171450" lvl="0" marL="1714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7"/>
              <a:buChar char="●"/>
            </a:pPr>
            <a:r>
              <a:rPr b="1" lang="fr-FR" sz="687"/>
              <a:t>Le bien-être et la santé</a:t>
            </a:r>
            <a:endParaRPr/>
          </a:p>
          <a:p>
            <a:pPr indent="-171450" lvl="0" marL="1714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7"/>
              <a:buChar char="●"/>
            </a:pPr>
            <a:r>
              <a:rPr b="1" lang="fr-FR" sz="687"/>
              <a:t>La pratique pédagogique</a:t>
            </a:r>
            <a:endParaRPr/>
          </a:p>
          <a:p>
            <a:pPr indent="-171450" lvl="0" marL="1714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7"/>
              <a:buChar char="●"/>
            </a:pPr>
            <a:r>
              <a:rPr b="1" lang="fr-FR" sz="687"/>
              <a:t>L’environnement </a:t>
            </a:r>
            <a:endParaRPr/>
          </a:p>
          <a:p>
            <a:pPr indent="0" lvl="0" marL="0" rtl="0" algn="just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687"/>
              <a:buNone/>
            </a:pPr>
            <a:r>
              <a:rPr lang="fr-FR" sz="687"/>
              <a:t>Réduire le nombre d’établissement et les déplacements d’un enseignement en compléments de service a un impact fort sur ces 4 paramètres, et peut améliorer la qualité du service de l’Education Nationale</a:t>
            </a:r>
            <a:endParaRPr/>
          </a:p>
        </p:txBody>
      </p:sp>
      <p:sp>
        <p:nvSpPr>
          <p:cNvPr id="116" name="Google Shape;116;p17"/>
          <p:cNvSpPr txBox="1"/>
          <p:nvPr/>
        </p:nvSpPr>
        <p:spPr>
          <a:xfrm>
            <a:off x="955651" y="1051329"/>
            <a:ext cx="5163266" cy="4171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400"/>
              <a:buFont typeface="Source Sans Pro"/>
              <a:buNone/>
            </a:pPr>
            <a:r>
              <a:rPr b="0" i="0" lang="fr-FR" sz="1400" u="none" cap="none" strike="noStrike">
                <a:solidFill>
                  <a:srgbClr val="00B0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Impact et effets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6363849" y="4869854"/>
            <a:ext cx="168892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8698"/>
              </a:buClr>
              <a:buSzPts val="1000"/>
              <a:buFont typeface="Source Sans Pro"/>
              <a:buNone/>
            </a:pPr>
            <a:r>
              <a:rPr b="0" i="0" lang="fr-FR" sz="1000" u="none" cap="none" strike="noStrike">
                <a:solidFill>
                  <a:srgbClr val="38869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DataViz Challenge - #DataTerr</a:t>
            </a:r>
            <a:endParaRPr b="0" i="0" sz="1000" u="none" cap="none" strike="noStrike">
              <a:solidFill>
                <a:srgbClr val="38869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9642" y="1794221"/>
            <a:ext cx="3044558" cy="2634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